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17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318" r:id="rId39"/>
    <p:sldId id="290" r:id="rId40"/>
    <p:sldId id="291" r:id="rId41"/>
    <p:sldId id="292" r:id="rId42"/>
    <p:sldId id="293" r:id="rId43"/>
    <p:sldId id="294" r:id="rId44"/>
    <p:sldId id="319" r:id="rId45"/>
    <p:sldId id="295" r:id="rId46"/>
    <p:sldId id="296" r:id="rId47"/>
    <p:sldId id="297" r:id="rId48"/>
    <p:sldId id="298" r:id="rId49"/>
    <p:sldId id="299" r:id="rId50"/>
    <p:sldId id="300" r:id="rId51"/>
    <p:sldId id="32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1" Type="http://schemas.openxmlformats.org/officeDocument/2006/relationships/tableStyles" Target="tableStyles.xml"/><Relationship Id="rId70" Type="http://schemas.openxmlformats.org/officeDocument/2006/relationships/viewProps" Target="viewProps.xml"/><Relationship Id="rId7" Type="http://schemas.openxmlformats.org/officeDocument/2006/relationships/slide" Target="slides/slide4.xml"/><Relationship Id="rId69" Type="http://schemas.openxmlformats.org/officeDocument/2006/relationships/presProps" Target="presProps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a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9b6412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对点上分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2f875a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能力上分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6e23ebc96?vop=1&amp;pid=f173c05c3&amp;color=0,0,0&amp;bt=1&amp;bbb=1"/>
          <p:cNvSpPr/>
          <p:nvPr/>
        </p:nvSpPr>
        <p:spPr>
          <a:xfrm>
            <a:off x="832104" y="1078992"/>
            <a:ext cx="106632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proceeded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（discuss）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classroom.</a:t>
            </a:r>
            <a:endParaRPr lang="en-US" altLang="zh-CN" sz="1800" dirty="0"/>
          </a:p>
        </p:txBody>
      </p:sp>
      <p:sp>
        <p:nvSpPr>
          <p:cNvPr id="3" name="QB_6_AN.23_1#6e23ebc96.blank?vop=1&amp;pid=f173c05c3&amp;color=0,0,0&amp;vpa=8&amp;bbb=1"/>
          <p:cNvSpPr/>
          <p:nvPr/>
        </p:nvSpPr>
        <p:spPr>
          <a:xfrm>
            <a:off x="5428710" y="1037082"/>
            <a:ext cx="11191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discuss</a:t>
            </a:r>
            <a:endParaRPr lang="en-US" altLang="zh-CN" dirty="0"/>
          </a:p>
        </p:txBody>
      </p:sp>
      <p:sp>
        <p:nvSpPr>
          <p:cNvPr id="4" name="QB_6_AS.24_1#6e23ebc96?vop=1&amp;pid=f173c05c3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句意为：在短暂的休息之后，学生们接着在教室讨论小组项目。proceed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sth意为“接着做某事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discuss。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_1#64d20cc95?vop=1&amp;pid=f173c05c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（compose）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grades.</a:t>
            </a:r>
            <a:endParaRPr lang="en-US" altLang="zh-CN" sz="1800" dirty="0"/>
          </a:p>
        </p:txBody>
      </p:sp>
      <p:sp>
        <p:nvSpPr>
          <p:cNvPr id="3" name="QB_6_AN.26_1#64d20cc95.blank?vop=1&amp;pid=f173c05c3&amp;color=0,0,0&amp;vpa=9&amp;bbb=1"/>
          <p:cNvSpPr/>
          <p:nvPr/>
        </p:nvSpPr>
        <p:spPr>
          <a:xfrm>
            <a:off x="2780760" y="1024382"/>
            <a:ext cx="13604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composed</a:t>
            </a:r>
            <a:endParaRPr lang="en-US" altLang="zh-CN" dirty="0"/>
          </a:p>
        </p:txBody>
      </p:sp>
      <p:sp>
        <p:nvSpPr>
          <p:cNvPr id="4" name="QB_6_AS.27_1#64d20cc95?vop=1&amp;pid=f173c05c3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句意为：我们学校的乐队由20名来自不同年级的学生组成。be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of为固定短语，意为“由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”；此处陈述客观事实，应用一般现在时，且主语Our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band为单数，be动词应用is。故填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8_1#c8cc01d3d?vop=1&amp;pid=f173c05c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（help）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yesterday.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（五育并举|德育）</a:t>
            </a:r>
            <a:endParaRPr lang="en-US" altLang="zh-CN" sz="1800" dirty="0"/>
          </a:p>
        </p:txBody>
      </p:sp>
      <p:sp>
        <p:nvSpPr>
          <p:cNvPr id="3" name="QB_6_AN.29_1#c8cc01d3d.blank?vop=1&amp;pid=f173c05c3&amp;color=0,0,0&amp;vpa=10&amp;bbb=1"/>
          <p:cNvSpPr/>
          <p:nvPr/>
        </p:nvSpPr>
        <p:spPr>
          <a:xfrm>
            <a:off x="3072860" y="1024382"/>
            <a:ext cx="8524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</a:t>
            </a:r>
            <a:endParaRPr lang="en-US" altLang="zh-CN" dirty="0"/>
          </a:p>
        </p:txBody>
      </p:sp>
      <p:sp>
        <p:nvSpPr>
          <p:cNvPr id="4" name="QB_6_AS.30_1#c8cc01d3d?vop=1&amp;pid=f173c05c3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句意为：昨天他毫不犹豫地帮助老人穿过繁忙的街道。not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sth为固定结构，意为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“毫不犹豫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ca96e80a?pid=ff333b1a1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盲填大挑战</a:t>
            </a:r>
            <a:endParaRPr lang="en-US" altLang="zh-CN" sz="2200" dirty="0"/>
          </a:p>
        </p:txBody>
      </p:sp>
      <p:sp>
        <p:nvSpPr>
          <p:cNvPr id="3" name="QB_6_BD.31_1#bb46846d2?vop=1&amp;pid=0ca96e80a&amp;color=0,0,0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Yao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regarded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basketball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1800" dirty="0"/>
          </a:p>
        </p:txBody>
      </p:sp>
      <p:sp>
        <p:nvSpPr>
          <p:cNvPr id="4" name="QB_6_AN.32_1#bb46846d2.blank?vop=1&amp;pid=0ca96e80a&amp;color=0,0,0&amp;vpa=11&amp;bbb=1"/>
          <p:cNvSpPr/>
          <p:nvPr/>
        </p:nvSpPr>
        <p:spPr>
          <a:xfrm>
            <a:off x="3291300" y="1380490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5" name="QB_6_AS.33_1#bb46846d2?vop=1&amp;pid=0ca96e80a&amp;color=0,0,0&amp;bbb=1&amp;hb=1"/>
          <p:cNvSpPr/>
          <p:nvPr/>
        </p:nvSpPr>
        <p:spPr>
          <a:xfrm>
            <a:off x="832104" y="1833880"/>
            <a:ext cx="10533888" cy="287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句意为：姚明被视为中国最伟大的篮球运动员之一。be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regarded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为固定搭配，意为“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被视为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识拓展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表示“被视为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”的其他常见表达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sz="1800" dirty="0">
              <a:latin typeface="Times New Roman" panose="02020603050405020304" pitchFamily="34" charset="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sz="1800" dirty="0">
              <a:latin typeface="Times New Roman" panose="02020603050405020304" pitchFamily="34" charset="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dirty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c85f96d04?vop=1&amp;pid=0ca96e80a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practising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piano,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skills.</a:t>
            </a:r>
            <a:endParaRPr lang="en-US" altLang="zh-CN" sz="1800" dirty="0"/>
          </a:p>
        </p:txBody>
      </p:sp>
      <p:sp>
        <p:nvSpPr>
          <p:cNvPr id="3" name="QB_6_AN.35_1#c85f96d04.blank?vop=1&amp;pid=0ca96e80a&amp;color=0,0,0&amp;vpa=12&amp;bbb=1"/>
          <p:cNvSpPr/>
          <p:nvPr/>
        </p:nvSpPr>
        <p:spPr>
          <a:xfrm>
            <a:off x="2247360" y="1024382"/>
            <a:ext cx="395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</a:t>
            </a:r>
            <a:endParaRPr lang="en-US" altLang="zh-CN" dirty="0"/>
          </a:p>
        </p:txBody>
      </p:sp>
      <p:sp>
        <p:nvSpPr>
          <p:cNvPr id="4" name="QB_6_AS.36_1#c85f96d04?vop=1&amp;pid=0ca96e80a&amp;color=0,0,0&amp;bbb=1"/>
          <p:cNvSpPr/>
          <p:nvPr/>
        </p:nvSpPr>
        <p:spPr>
          <a:xfrm>
            <a:off x="832104" y="1485963"/>
            <a:ext cx="106505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句意为：永远不要放弃练习钢琴，否则你不会提升你的技能。give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up为固定短语，意为“放弃”。故填up。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dc55d3747?vop=1&amp;pid=0ca96e80a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jumped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stage.</a:t>
            </a:r>
            <a:endParaRPr lang="en-US" altLang="zh-CN" sz="1800" dirty="0"/>
          </a:p>
        </p:txBody>
      </p:sp>
      <p:sp>
        <p:nvSpPr>
          <p:cNvPr id="3" name="QB_6_AN.38_1#dc55d3747.blank?vop=1&amp;pid=0ca96e80a&amp;color=0,0,0&amp;vpa=13&amp;bbb=1"/>
          <p:cNvSpPr/>
          <p:nvPr/>
        </p:nvSpPr>
        <p:spPr>
          <a:xfrm>
            <a:off x="3237960" y="1037082"/>
            <a:ext cx="344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6_AS.39_1#dc55d3747?vop=1&amp;pid=0ca96e80a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句意为：当乐队出现在舞台上时，观众们一跃而起并欢呼。jump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feet为固定搭配，意为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“一跃而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aa29793a6?vop=1&amp;pid=0ca96e80a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year.</a:t>
            </a:r>
            <a:endParaRPr lang="en-US" altLang="zh-CN" sz="1800" dirty="0"/>
          </a:p>
        </p:txBody>
      </p:sp>
      <p:sp>
        <p:nvSpPr>
          <p:cNvPr id="3" name="QB_6_AN.41_1#aa29793a6.blank?vop=1&amp;pid=0ca96e80a&amp;color=0,0,0&amp;vpa=14&amp;bbb=1"/>
          <p:cNvSpPr/>
          <p:nvPr/>
        </p:nvSpPr>
        <p:spPr>
          <a:xfrm>
            <a:off x="3665633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endParaRPr lang="en-US" altLang="zh-CN" dirty="0"/>
          </a:p>
        </p:txBody>
      </p:sp>
      <p:sp>
        <p:nvSpPr>
          <p:cNvPr id="4" name="QB_6_AS.42_1#aa29793a6?vop=1&amp;pid=0ca96e80a&amp;color=0,0,0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句意为：贝尔先生负责这家工厂已经一年多了。take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of为固定搭配，意为“负责”。故填of。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4b754f767?vop=1&amp;pid=0ca96e80a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explanation.</a:t>
            </a:r>
            <a:endParaRPr lang="en-US" altLang="zh-CN" sz="1800" dirty="0"/>
          </a:p>
        </p:txBody>
      </p:sp>
      <p:sp>
        <p:nvSpPr>
          <p:cNvPr id="3" name="QB_6_AN.44_1#4b754f767.blank?vop=1&amp;pid=0ca96e80a&amp;color=0,0,0&amp;vpa=15&amp;bbb=1"/>
          <p:cNvSpPr/>
          <p:nvPr/>
        </p:nvSpPr>
        <p:spPr>
          <a:xfrm>
            <a:off x="4139660" y="1037082"/>
            <a:ext cx="344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6_AS.45_1#4b754f767?vop=1&amp;pid=0ca96e80a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句意为：老师通过给出清晰的解释，迅速回答了学生的问题。respond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to为固定搭配，意为“回答；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回应”。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0b0e61d?pid=f9b641275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完成句子</a:t>
            </a:r>
            <a:endParaRPr lang="en-US" altLang="zh-CN" sz="2200" dirty="0"/>
          </a:p>
        </p:txBody>
      </p:sp>
      <p:sp>
        <p:nvSpPr>
          <p:cNvPr id="3" name="QB_5_BD.46_1#135e534c9?vop=1&amp;pid=960b0e61d&amp;color=0,0,0&amp;bb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过去，各种各样的垃圾流入水中，杀死了河流中的生物。（现在分词短语作结果状语）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47_1#135e534c9.blank?vop=1&amp;pid=960b0e61d&amp;color=0,0,0&amp;vpa=16&amp;bbb=1"/>
          <p:cNvSpPr/>
          <p:nvPr/>
        </p:nvSpPr>
        <p:spPr>
          <a:xfrm>
            <a:off x="6254210" y="1777365"/>
            <a:ext cx="763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killing</a:t>
            </a:r>
            <a:endParaRPr lang="en-US" altLang="zh-CN" dirty="0"/>
          </a:p>
        </p:txBody>
      </p:sp>
      <p:sp>
        <p:nvSpPr>
          <p:cNvPr id="5" name="QB_5_AN.48_1#135e534c9.blank?vop=1&amp;pid=960b0e61d&amp;color=0,0,0&amp;vpa=17&amp;bbb=1"/>
          <p:cNvSpPr/>
          <p:nvPr/>
        </p:nvSpPr>
        <p:spPr>
          <a:xfrm>
            <a:off x="7155910" y="1790065"/>
            <a:ext cx="446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6" name="QB_5_AN.49_1#135e534c9.blank?vop=1&amp;pid=960b0e61d&amp;color=0,0,0&amp;vpa=18&amp;bbb=1"/>
          <p:cNvSpPr/>
          <p:nvPr/>
        </p:nvSpPr>
        <p:spPr>
          <a:xfrm>
            <a:off x="7740110" y="1790065"/>
            <a:ext cx="992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creatures</a:t>
            </a:r>
            <a:endParaRPr lang="en-US" altLang="zh-CN" dirty="0"/>
          </a:p>
        </p:txBody>
      </p:sp>
      <p:sp>
        <p:nvSpPr>
          <p:cNvPr id="7" name="QB_5_AN.50_1#135e534c9.blank?vop=1&amp;pid=960b0e61d&amp;color=0,0,0&amp;vpa=19&amp;bbb=1"/>
          <p:cNvSpPr/>
          <p:nvPr/>
        </p:nvSpPr>
        <p:spPr>
          <a:xfrm>
            <a:off x="8870410" y="1790065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  <p:sp>
        <p:nvSpPr>
          <p:cNvPr id="8" name="QB_5_AN.51_1#135e534c9.blank?vop=1&amp;pid=960b0e61d&amp;color=0,0,0&amp;vpa=20&amp;bbb=1"/>
          <p:cNvSpPr/>
          <p:nvPr/>
        </p:nvSpPr>
        <p:spPr>
          <a:xfrm>
            <a:off x="9327610" y="1790065"/>
            <a:ext cx="687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rivers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dd05e1675?vop=1&amp;pid=960b0e61d&amp;color=0,0,0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考试结束后，学生们开心地冲出教室。（独立主格结构）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happily.</a:t>
            </a:r>
            <a:endParaRPr lang="en-US" altLang="zh-CN" sz="1800" dirty="0"/>
          </a:p>
        </p:txBody>
      </p:sp>
      <p:sp>
        <p:nvSpPr>
          <p:cNvPr id="3" name="QB_5_AN.53_1#dd05e1675.blank?vop=1&amp;pid=960b0e61d&amp;color=0,0,0&amp;vpa=21&amp;bbb=1"/>
          <p:cNvSpPr/>
          <p:nvPr/>
        </p:nvSpPr>
        <p:spPr>
          <a:xfrm>
            <a:off x="837660" y="1447665"/>
            <a:ext cx="522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4" name="QB_5_AN.54_1#dd05e1675.blank?vop=1&amp;pid=960b0e61d&amp;color=0,0,0&amp;vpa=22&amp;bbb=1"/>
          <p:cNvSpPr/>
          <p:nvPr/>
        </p:nvSpPr>
        <p:spPr>
          <a:xfrm>
            <a:off x="1523460" y="1447665"/>
            <a:ext cx="12080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exam（s）</a:t>
            </a:r>
            <a:endParaRPr lang="en-US" altLang="zh-CN" dirty="0"/>
          </a:p>
        </p:txBody>
      </p:sp>
      <p:sp>
        <p:nvSpPr>
          <p:cNvPr id="5" name="QB_5_AN.55_1#dd05e1675.blank?vop=1&amp;pid=960b0e61d&amp;color=0,0,0&amp;vpa=23&amp;bbb=1"/>
          <p:cNvSpPr/>
          <p:nvPr/>
        </p:nvSpPr>
        <p:spPr>
          <a:xfrm>
            <a:off x="2869660" y="1447665"/>
            <a:ext cx="1373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finished/over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5ae55dce.fixed?pid=2513d791b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Lesson</a:t>
            </a:r>
            <a:r>
              <a:rPr lang="en-US" altLang="zh-CN" sz="5400" b="1" i="0" dirty="0">
                <a:solidFill>
                  <a:srgbClr val="A54A97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2_BD#75ae55dce.fixed?pid=2513d791b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Musical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Genius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6_1#7a9b993de?vop=1&amp;pid=960b0e61d&amp;color=0,0,0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正是她的鼓励帮助我克服了困难。（强调句型）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difficulties.</a:t>
            </a:r>
            <a:endParaRPr lang="en-US" altLang="zh-CN" sz="1800" dirty="0"/>
          </a:p>
        </p:txBody>
      </p:sp>
      <p:sp>
        <p:nvSpPr>
          <p:cNvPr id="3" name="QB_5_AN.57_1#7a9b993de.blank?vop=1&amp;pid=960b0e61d&amp;color=0,0,0&amp;vpa=24&amp;bbb=1"/>
          <p:cNvSpPr/>
          <p:nvPr/>
        </p:nvSpPr>
        <p:spPr>
          <a:xfrm>
            <a:off x="824960" y="1447665"/>
            <a:ext cx="306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4" name="QB_5_AN.58_1#7a9b993de.blank?vop=1&amp;pid=960b0e61d&amp;color=0,0,0&amp;vpa=25&amp;bbb=1"/>
          <p:cNvSpPr/>
          <p:nvPr/>
        </p:nvSpPr>
        <p:spPr>
          <a:xfrm>
            <a:off x="1294860" y="1447665"/>
            <a:ext cx="522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5" name="QB_5_AN.59_1#7a9b993de.blank?vop=1&amp;pid=960b0e61d&amp;color=0,0,0&amp;vpa=26&amp;bbb=1"/>
          <p:cNvSpPr/>
          <p:nvPr/>
        </p:nvSpPr>
        <p:spPr>
          <a:xfrm>
            <a:off x="1955260" y="1447665"/>
            <a:ext cx="458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endParaRPr lang="en-US" altLang="zh-CN" dirty="0"/>
          </a:p>
        </p:txBody>
      </p:sp>
      <p:sp>
        <p:nvSpPr>
          <p:cNvPr id="6" name="QB_5_AN.60_1#7a9b993de.blank?vop=1&amp;pid=960b0e61d&amp;color=0,0,0&amp;vpa=27&amp;bbb=1"/>
          <p:cNvSpPr/>
          <p:nvPr/>
        </p:nvSpPr>
        <p:spPr>
          <a:xfrm>
            <a:off x="2539460" y="1434965"/>
            <a:ext cx="1563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encouragement</a:t>
            </a:r>
            <a:endParaRPr lang="en-US" altLang="zh-CN" dirty="0"/>
          </a:p>
        </p:txBody>
      </p:sp>
      <p:sp>
        <p:nvSpPr>
          <p:cNvPr id="7" name="QB_5_AN.61_1#7a9b993de.blank?vop=1&amp;pid=960b0e61d&amp;color=0,0,0&amp;vpa=28&amp;bbb=1"/>
          <p:cNvSpPr/>
          <p:nvPr/>
        </p:nvSpPr>
        <p:spPr>
          <a:xfrm>
            <a:off x="4266660" y="1447665"/>
            <a:ext cx="509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00ba19409?vop=1&amp;pid=960b0e61d&amp;color=0,0,0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当她听到这个好消息时，脸上洋溢着灿烂的笑容。（broad）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news.</a:t>
            </a:r>
            <a:endParaRPr lang="en-US" altLang="zh-CN" sz="1800" dirty="0"/>
          </a:p>
        </p:txBody>
      </p:sp>
      <p:sp>
        <p:nvSpPr>
          <p:cNvPr id="3" name="QB_5_AN.63_1#00ba19409.blank?vop=1&amp;pid=960b0e61d&amp;color=0,0,0&amp;vpa=29&amp;bbb=1"/>
          <p:cNvSpPr/>
          <p:nvPr/>
        </p:nvSpPr>
        <p:spPr>
          <a:xfrm>
            <a:off x="2056860" y="1447665"/>
            <a:ext cx="687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broad</a:t>
            </a:r>
            <a:endParaRPr lang="en-US" altLang="zh-CN" dirty="0"/>
          </a:p>
        </p:txBody>
      </p:sp>
      <p:sp>
        <p:nvSpPr>
          <p:cNvPr id="4" name="QB_5_AN.64_1#00ba19409.blank?vop=1&amp;pid=960b0e61d&amp;color=0,0,0&amp;vpa=30&amp;bbb=1"/>
          <p:cNvSpPr/>
          <p:nvPr/>
        </p:nvSpPr>
        <p:spPr>
          <a:xfrm>
            <a:off x="2869660" y="1447665"/>
            <a:ext cx="661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smile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5_1#eb90ec431?vop=1&amp;pid=960b0e61d&amp;color=0,0,0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他在绘画方面有天赋，所以经常在美术比赛中获奖。（genius）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prizes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competitions.</a:t>
            </a:r>
            <a:endParaRPr lang="en-US" altLang="zh-CN" sz="1800" dirty="0"/>
          </a:p>
        </p:txBody>
      </p:sp>
      <p:sp>
        <p:nvSpPr>
          <p:cNvPr id="3" name="QB_5_AN.66_1#eb90ec431.blank?vop=1&amp;pid=960b0e61d&amp;color=0,0,0&amp;vpa=31&amp;bbb=1"/>
          <p:cNvSpPr/>
          <p:nvPr/>
        </p:nvSpPr>
        <p:spPr>
          <a:xfrm>
            <a:off x="1180560" y="1447665"/>
            <a:ext cx="471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has</a:t>
            </a:r>
            <a:endParaRPr lang="en-US" altLang="zh-CN" dirty="0"/>
          </a:p>
        </p:txBody>
      </p:sp>
      <p:sp>
        <p:nvSpPr>
          <p:cNvPr id="4" name="QB_5_AN.67_1#eb90ec431.blank?vop=1&amp;pid=960b0e61d&amp;color=0,0,0&amp;vpa=32"/>
          <p:cNvSpPr/>
          <p:nvPr/>
        </p:nvSpPr>
        <p:spPr>
          <a:xfrm>
            <a:off x="1802860" y="1447665"/>
            <a:ext cx="268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B_5_AN.68_1#eb90ec431.blank?vop=1&amp;pid=960b0e61d&amp;color=0,0,0&amp;vpa=33&amp;bbb=1"/>
          <p:cNvSpPr/>
          <p:nvPr/>
        </p:nvSpPr>
        <p:spPr>
          <a:xfrm>
            <a:off x="2234660" y="1434965"/>
            <a:ext cx="763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genius</a:t>
            </a:r>
            <a:endParaRPr lang="en-US" altLang="zh-CN" dirty="0"/>
          </a:p>
        </p:txBody>
      </p:sp>
      <p:sp>
        <p:nvSpPr>
          <p:cNvPr id="6" name="QB_5_AN.69_1#eb90ec431.blank?vop=1&amp;pid=960b0e61d&amp;color=0,0,0&amp;vpa=34&amp;bbb=1"/>
          <p:cNvSpPr/>
          <p:nvPr/>
        </p:nvSpPr>
        <p:spPr>
          <a:xfrm>
            <a:off x="3149060" y="1447665"/>
            <a:ext cx="433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7" name="QB_5_AN.70_1#eb90ec431.blank?vop=1&amp;pid=960b0e61d&amp;color=0,0,0&amp;vpa=35&amp;bbb=1"/>
          <p:cNvSpPr/>
          <p:nvPr/>
        </p:nvSpPr>
        <p:spPr>
          <a:xfrm>
            <a:off x="3695160" y="1434965"/>
            <a:ext cx="1728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painting/drawing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d358587a?pid=f9b641275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</a:t>
            </a:r>
            <a:endParaRPr lang="en-US" altLang="zh-CN" sz="2200" dirty="0"/>
          </a:p>
        </p:txBody>
      </p:sp>
      <p:sp>
        <p:nvSpPr>
          <p:cNvPr id="3" name="QM_5_BD.71_1#ad53f729b?vop=1&amp;pid=bd358587a&amp;color=0,0,0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主题：《兰亭序》| 词数：约289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湖北省沙市中学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月考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个适当的单词或括号内单词的正确形式。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Lanting</a:t>
            </a:r>
            <a:r>
              <a:rPr lang="en-US" altLang="zh-CN" sz="18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Preface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Orchid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Pavilion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Lanting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calligraphy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Xizhi,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（compose）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353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CE. Written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elegant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semi-cursive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script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underpinned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philosophical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calligraphy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literature.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regarded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calligraphy.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Xizhi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Shu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Calligraphy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“Super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Calligraphy”.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Lanting</a:t>
            </a:r>
            <a:r>
              <a:rPr lang="en-US" altLang="zh-CN" sz="18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（contain）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vertical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legend,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（origin）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secret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Lanting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disciple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4" name="QM_5_AN.72_1#ad53f729b.blank?vop=1&amp;pid=bd358587a&amp;color=0,0,0&amp;vpa=36&amp;bbb=1"/>
          <p:cNvSpPr/>
          <p:nvPr/>
        </p:nvSpPr>
        <p:spPr>
          <a:xfrm>
            <a:off x="2813272" y="2636520"/>
            <a:ext cx="1093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composed</a:t>
            </a:r>
            <a:endParaRPr lang="en-US" altLang="zh-CN" dirty="0"/>
          </a:p>
        </p:txBody>
      </p:sp>
      <p:sp>
        <p:nvSpPr>
          <p:cNvPr id="5" name="QM_5_AN.73_1#ad53f729b.blank?vop=1&amp;pid=bd358587a&amp;color=0,0,0&amp;vpa=37"/>
          <p:cNvSpPr/>
          <p:nvPr/>
        </p:nvSpPr>
        <p:spPr>
          <a:xfrm>
            <a:off x="5123910" y="3487420"/>
            <a:ext cx="268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M_5_AN.74_1#ad53f729b.blank?vop=1&amp;pid=bd358587a&amp;color=0,0,0&amp;vpa=38&amp;bbb=1"/>
          <p:cNvSpPr/>
          <p:nvPr/>
        </p:nvSpPr>
        <p:spPr>
          <a:xfrm>
            <a:off x="8475312" y="3906520"/>
            <a:ext cx="357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7" name="QM_5_AN.75_1#ad53f729b.blank?vop=1&amp;pid=bd358587a&amp;color=0,0,0&amp;vpa=39&amp;bbb=1"/>
          <p:cNvSpPr/>
          <p:nvPr/>
        </p:nvSpPr>
        <p:spPr>
          <a:xfrm>
            <a:off x="2774410" y="4744720"/>
            <a:ext cx="928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contains</a:t>
            </a:r>
            <a:endParaRPr lang="en-US" altLang="zh-CN" dirty="0"/>
          </a:p>
        </p:txBody>
      </p:sp>
      <p:sp>
        <p:nvSpPr>
          <p:cNvPr id="8" name="QM_5_AN.76_1#ad53f729b.blank?vop=1&amp;pid=bd358587a&amp;color=0,0,0&amp;vpa=40&amp;bbb=1"/>
          <p:cNvSpPr/>
          <p:nvPr/>
        </p:nvSpPr>
        <p:spPr>
          <a:xfrm>
            <a:off x="1148810" y="5151120"/>
            <a:ext cx="877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1_1#ad53f729b?vop=1&amp;pid=bd358587a&amp;color=0,0,0&amp;bbb=1&amp;hb=1"/>
          <p:cNvSpPr/>
          <p:nvPr/>
        </p:nvSpPr>
        <p:spPr>
          <a:xfrm>
            <a:off x="832104" y="1080000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Cai.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Emperor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Dynasty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masterpiece.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messengers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retrieve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dispatched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（派遣）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Xiao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disguised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scholar,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 </a:t>
            </a:r>
            <a:endParaRPr lang="en-US" altLang="zh-CN" sz="1800" b="0" i="0" u="sng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（gradual）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persuaded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（show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Lanting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Xiao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seized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revealed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（identify）,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Zong.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masterpiece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calligraphers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Shinan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Suiliang,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Chengsu,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Ouyang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engrave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posterity.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Zong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treasured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authentic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Lanting</a:t>
            </a:r>
            <a:r>
              <a:rPr lang="en-US" altLang="zh-CN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#1.1.5</a:t>
            </a:r>
            <a:endParaRPr lang="en-US" altLang="zh-CN" dirty="0"/>
          </a:p>
        </p:txBody>
      </p:sp>
      <p:sp>
        <p:nvSpPr>
          <p:cNvPr id="3" name="QM_5_EX.82_1#ad53f729b?vop=1&amp;pid=bd358587a&amp;color=0,0,0&amp;bbb=1&amp;hb=1"/>
          <p:cNvSpPr/>
          <p:nvPr/>
        </p:nvSpPr>
        <p:spPr>
          <a:xfrm>
            <a:off x="832104" y="52031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主要介绍了中国书法史上著名的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兰亭序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及其历史背景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艺术价值以及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流传过程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M_5_AN.77_1#ad53f729b.blank?vop=1&amp;pid=bd358587a&amp;color=0,0,0&amp;vpa=41&amp;bbb=1"/>
          <p:cNvSpPr/>
          <p:nvPr/>
        </p:nvSpPr>
        <p:spPr>
          <a:xfrm>
            <a:off x="4139660" y="1455920"/>
            <a:ext cx="801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5" name="QM_5_AN.78_1#ad53f729b.blank?vop=1&amp;pid=bd358587a&amp;color=0,0,0&amp;vpa=42&amp;bbb=1"/>
          <p:cNvSpPr/>
          <p:nvPr/>
        </p:nvSpPr>
        <p:spPr>
          <a:xfrm>
            <a:off x="812260" y="2294120"/>
            <a:ext cx="1030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6" name="QM_5_AN.79_1#ad53f729b.blank?vop=1&amp;pid=bd358587a&amp;color=0,0,0&amp;vpa=43&amp;bbb=1"/>
          <p:cNvSpPr/>
          <p:nvPr/>
        </p:nvSpPr>
        <p:spPr>
          <a:xfrm>
            <a:off x="9048210" y="2306820"/>
            <a:ext cx="9413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</a:t>
            </a:r>
            <a:endParaRPr lang="en-US" altLang="zh-CN" dirty="0"/>
          </a:p>
        </p:txBody>
      </p:sp>
      <p:sp>
        <p:nvSpPr>
          <p:cNvPr id="7" name="QM_5_AN.80_1#ad53f729b.blank?vop=1&amp;pid=bd358587a&amp;color=0,0,0&amp;vpa=44&amp;bbb=1"/>
          <p:cNvSpPr/>
          <p:nvPr/>
        </p:nvSpPr>
        <p:spPr>
          <a:xfrm>
            <a:off x="7276623" y="2713220"/>
            <a:ext cx="865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identity</a:t>
            </a:r>
            <a:endParaRPr lang="en-US" altLang="zh-CN" dirty="0"/>
          </a:p>
        </p:txBody>
      </p:sp>
      <p:sp>
        <p:nvSpPr>
          <p:cNvPr id="8" name="QM_5_AN.81_1#ad53f729b.blank?vop=1&amp;pid=bd358587a&amp;color=0,0,0&amp;vpa=45&amp;bbb=1"/>
          <p:cNvSpPr/>
          <p:nvPr/>
        </p:nvSpPr>
        <p:spPr>
          <a:xfrm>
            <a:off x="4742910" y="4402320"/>
            <a:ext cx="5095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3_1#63c180b87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6_AN.84_1#63c180b87.blank?vop=1&amp;pid=ad53f729b&amp;color=0,0,0&amp;vpa=46&amp;bbb=1"/>
          <p:cNvSpPr/>
          <p:nvPr/>
        </p:nvSpPr>
        <p:spPr>
          <a:xfrm>
            <a:off x="1066260" y="1024382"/>
            <a:ext cx="1093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composed</a:t>
            </a:r>
            <a:endParaRPr lang="en-US" altLang="zh-CN" dirty="0"/>
          </a:p>
        </p:txBody>
      </p:sp>
      <p:sp>
        <p:nvSpPr>
          <p:cNvPr id="4" name="QB_6_AS.85_1#63c180b87?vop=1&amp;pid=ad53f729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句意为：《兰亭序》或者《兰亭集序》是王羲之的著名书法作品，创作于公元353年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。句中已有谓语动词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，且与设空处之间无连词连接，故设空处应用非谓语形式。compose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与主语之间是逻辑上的被动关系，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应用过去分词作后置定语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。故填composed。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6_1#5af3affbc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87_1#5af3affbc.blank?vop=1&amp;pid=ad53f729b&amp;color=0,0,0&amp;vpa=47"/>
          <p:cNvSpPr/>
          <p:nvPr/>
        </p:nvSpPr>
        <p:spPr>
          <a:xfrm>
            <a:off x="1078960" y="1037082"/>
            <a:ext cx="268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6_AS.88_1#5af3affbc?vop=1&amp;pid=ad53f729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句意为：它是用优雅的行书书写的，并以深刻的哲学思想为基础，既是中国历史上最著名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、最常被临摹的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书法作品之一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，也是中国文学中的一篇名作。此处泛指“中国文学中的一篇名作”，应用不定冠词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的发音以辅音音素开头。故填a。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9_1#19e774451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90_1#19e774451.blank?vop=1&amp;pid=ad53f729b&amp;color=0,0,0&amp;vpa=48&amp;bbb=1"/>
          <p:cNvSpPr/>
          <p:nvPr/>
        </p:nvSpPr>
        <p:spPr>
          <a:xfrm>
            <a:off x="1028160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4" name="QB_6_AS.91_1#19e774451?vop=1&amp;pid=ad53f729b&amp;color=0,0,0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句意为：王羲之被称为“书圣”。固定搭配be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意为“被称为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”。故填as。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2aea95763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93_1#2aea95763.blank?vop=1&amp;pid=ad53f729b&amp;color=0,0,0&amp;vpa=49&amp;bbb=1"/>
          <p:cNvSpPr/>
          <p:nvPr/>
        </p:nvSpPr>
        <p:spPr>
          <a:xfrm>
            <a:off x="1028160" y="1037082"/>
            <a:ext cx="9286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contains</a:t>
            </a:r>
            <a:endParaRPr lang="en-US" altLang="zh-CN" dirty="0"/>
          </a:p>
        </p:txBody>
      </p:sp>
      <p:sp>
        <p:nvSpPr>
          <p:cNvPr id="4" name="QB_6_AS.94_1#2aea95763?vop=1&amp;pid=ad53f729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句意为：《兰亭序》一共有28行，计324个字。设空处在句中作谓语，此处描述客观事实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，应用一般现在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，且主语为单数概念，谓语应用第三人称单数形式。故填contains。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5_1#4197e4372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96_1#4197e4372.blank?vop=1&amp;pid=ad53f729b&amp;color=0,0,0&amp;vpa=50&amp;bbb=1"/>
          <p:cNvSpPr/>
          <p:nvPr/>
        </p:nvSpPr>
        <p:spPr>
          <a:xfrm>
            <a:off x="1053560" y="1024382"/>
            <a:ext cx="877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</a:t>
            </a:r>
            <a:endParaRPr lang="en-US" altLang="zh-CN" dirty="0"/>
          </a:p>
        </p:txBody>
      </p:sp>
      <p:sp>
        <p:nvSpPr>
          <p:cNvPr id="4" name="QB_6_AS.97_1#4197e4372?vop=1&amp;pid=ad53f729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句意为：据传说，原稿由王家世代秘密传承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此处修饰名词copy，应用形容词original，表示“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原始的”。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333b1a1?pid=f9b641275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单句填空</a:t>
            </a:r>
            <a:endParaRPr lang="en-US" altLang="zh-CN" sz="2200" dirty="0"/>
          </a:p>
        </p:txBody>
      </p:sp>
      <p:sp>
        <p:nvSpPr>
          <p:cNvPr id="3" name="C_5_BD#bae08840e?pid=ff333b1a1&amp;color=0,160,175&amp;bbb=1"/>
          <p:cNvSpPr/>
          <p:nvPr/>
        </p:nvSpPr>
        <p:spPr>
          <a:xfrm>
            <a:off x="832104" y="1464373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词汇变形记</a:t>
            </a:r>
            <a:endParaRPr lang="en-US" altLang="zh-CN" sz="2200" dirty="0"/>
          </a:p>
        </p:txBody>
      </p:sp>
      <p:sp>
        <p:nvSpPr>
          <p:cNvPr id="4" name="QB_6_BD.1_1#091d37c41?vop=1&amp;pid=bae08840e&amp;color=0,0,0&amp;bbb=1&amp;hb=1"/>
          <p:cNvSpPr/>
          <p:nvPr/>
        </p:nvSpPr>
        <p:spPr>
          <a:xfrm>
            <a:off x="832104" y="180340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（minor）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（单元主题）</a:t>
            </a:r>
            <a:endParaRPr lang="en-US" altLang="zh-CN" dirty="0"/>
          </a:p>
        </p:txBody>
      </p:sp>
      <p:sp>
        <p:nvSpPr>
          <p:cNvPr id="5" name="QB_6_AN.2_1#091d37c41.blank?vop=1&amp;pid=bae08840e&amp;color=0,0,0&amp;vpa=1&amp;bbb=1"/>
          <p:cNvSpPr/>
          <p:nvPr/>
        </p:nvSpPr>
        <p:spPr>
          <a:xfrm>
            <a:off x="1866360" y="1760220"/>
            <a:ext cx="954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minority</a:t>
            </a:r>
            <a:endParaRPr lang="en-US" altLang="zh-CN" dirty="0"/>
          </a:p>
        </p:txBody>
      </p:sp>
      <p:sp>
        <p:nvSpPr>
          <p:cNvPr id="6" name="QB_6_AS.3_1#091d37c41?vop=1&amp;pid=bae08840e&amp;color=0,0,0&amp;bbb=1&amp;hb=1"/>
          <p:cNvSpPr/>
          <p:nvPr/>
        </p:nvSpPr>
        <p:spPr>
          <a:xfrm>
            <a:off x="832104" y="26290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句意为：班上只有少数学生喜欢古典音乐，而大多数人喜欢流行歌曲。a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为固定搭配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“少数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”。故填minority。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8_1#165609e3b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99_1#165609e3b.blank?vop=1&amp;pid=ad53f729b&amp;color=0,0,0&amp;vpa=51&amp;bbb=1"/>
          <p:cNvSpPr/>
          <p:nvPr/>
        </p:nvSpPr>
        <p:spPr>
          <a:xfrm>
            <a:off x="1040860" y="1024382"/>
            <a:ext cx="8016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4" name="QB_6_AS.100_1#165609e3b?vop=1&amp;pid=ad53f729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句意为：他三次派信使取回文本，但每次辩才都回答说文本已经遗失。前后分句之间为转折关系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/yet连接。故填but/yet。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1_1#a74fbcc8c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3" name="QB_6_AN.102_1#a74fbcc8c.blank?vop=1&amp;pid=ad53f729b&amp;color=0,0,0&amp;vpa=52&amp;bbb=1"/>
          <p:cNvSpPr/>
          <p:nvPr/>
        </p:nvSpPr>
        <p:spPr>
          <a:xfrm>
            <a:off x="1040860" y="1024382"/>
            <a:ext cx="1030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4" name="QB_6_AS.103_1#a74fbcc8c?vop=1&amp;pid=ad53f729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句意为：最终，太宗派遣了萧翼。萧翼乔装成一名游学者，逐渐赢得了辩才的信任，并说服他出示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《兰亭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》。此处修饰动词gained，应用副词形式。故填gradually。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4_1#6cee086e3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3" name="QB_6_AN.105_1#6cee086e3.blank?vop=1&amp;pid=ad53f729b&amp;color=0,0,0&amp;vpa=53&amp;bbb=1"/>
          <p:cNvSpPr/>
          <p:nvPr/>
        </p:nvSpPr>
        <p:spPr>
          <a:xfrm>
            <a:off x="1078960" y="1037082"/>
            <a:ext cx="9413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</a:t>
            </a:r>
            <a:endParaRPr lang="en-US" altLang="zh-CN" dirty="0"/>
          </a:p>
        </p:txBody>
      </p:sp>
      <p:sp>
        <p:nvSpPr>
          <p:cNvPr id="4" name="QB_6_AS.106_1#6cee086e3?vop=1&amp;pid=ad53f729b&amp;color=0,0,0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句意见上一题解析。固定搭配persuade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sth意为“劝说某人做某事”。故填to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7_1#ef63f67ef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108_1#ef63f67ef.blank?vop=1&amp;pid=ad53f729b&amp;color=0,0,0&amp;vpa=54&amp;bbb=1"/>
          <p:cNvSpPr/>
          <p:nvPr/>
        </p:nvSpPr>
        <p:spPr>
          <a:xfrm>
            <a:off x="1066260" y="1024382"/>
            <a:ext cx="865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identity</a:t>
            </a:r>
            <a:endParaRPr lang="en-US" altLang="zh-CN" dirty="0"/>
          </a:p>
        </p:txBody>
      </p:sp>
      <p:sp>
        <p:nvSpPr>
          <p:cNvPr id="4" name="QB_6_AS.109_1#ef63f67ef?vop=1&amp;pid=ad53f729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句意为：于是，萧翼夺取了这件作品，揭示了他的身份，并把这件作品带回给了太宗。此处作宾语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身份”，应用名词identity。故填identity。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0_1#6018dbf76?vop=1&amp;pid=ad53f729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3" name="QB_6_AN.111_1#6018dbf76.blank?vop=1&amp;pid=ad53f729b&amp;color=0,0,0&amp;vpa=55&amp;bbb=1"/>
          <p:cNvSpPr/>
          <p:nvPr/>
        </p:nvSpPr>
        <p:spPr>
          <a:xfrm>
            <a:off x="1180560" y="1037082"/>
            <a:ext cx="509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4" name="QB_6_AS.112_1#6018dbf76?vop=1&amp;pid=ad53f729b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句意为：太宗非常珍爱这幅作品，以至于他去世后将真迹埋葬在他的墓中。固定句型so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以至于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”。故填that。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72ef845a?pid=f2f875a5b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阅读理解A篇</a:t>
            </a:r>
            <a:endParaRPr lang="en-US" altLang="zh-CN" sz="2200" dirty="0"/>
          </a:p>
        </p:txBody>
      </p:sp>
      <p:sp>
        <p:nvSpPr>
          <p:cNvPr id="3" name="QM_5_BD.113_1#2169fbd2f?vop=1&amp;pid=a72ef845a&amp;color=0,0,0&amp;bbb=1&amp;hb=1"/>
          <p:cNvSpPr/>
          <p:nvPr/>
        </p:nvSpPr>
        <p:spPr>
          <a:xfrm>
            <a:off x="832104" y="1422400"/>
            <a:ext cx="10533888" cy="419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主题：人工智能帮助创作音乐 | 词数：约317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山东百师联盟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期末联考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dreamed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you—a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Alex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Mitchell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Mitchell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website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Boomy,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Artificial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Intelligence（AI）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software.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song”,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instruments,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brighter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3_1#2169fbd2f?vop=1&amp;pid=a72ef845a&amp;color=0,0,0&amp;bbb=1&amp;hb=1"/>
          <p:cNvSpPr/>
          <p:nvPr/>
        </p:nvSpPr>
        <p:spPr>
          <a:xfrm>
            <a:off x="832104" y="1080000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Boomy-created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computer-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instruments.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David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software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1980s.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Johann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Sebastian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Bach.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sandwich,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Bach-styled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album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Bach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2019,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electronic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Herndon,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album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co-created.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Mitchell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software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cheaper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Songwriting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anymore;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dirty="0"/>
          </a:p>
        </p:txBody>
      </p:sp>
      <p:sp>
        <p:nvSpPr>
          <p:cNvPr id="3" name="QM_5_EX.114_1#2169fbd2f?vop=1&amp;pid=a72ef845a&amp;color=0,0,0&amp;bbb=1"/>
          <p:cNvSpPr/>
          <p:nvPr/>
        </p:nvSpPr>
        <p:spPr>
          <a:xfrm>
            <a:off x="832104" y="518668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文章介绍了人工智能软件可以帮助创作歌曲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5_1#3bad9c4dd?vop=1&amp;pid=2169fbd2f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Boomy?(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16_1#3bad9c4dd.bracket?vop=1&amp;pid=2169fbd2f&amp;color=0,0,0&amp;vpa=56"/>
          <p:cNvSpPr/>
          <p:nvPr/>
        </p:nvSpPr>
        <p:spPr>
          <a:xfrm>
            <a:off x="54985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15_2#3bad9c4dd.choices?vop=1&amp;pid=2169fbd2f&amp;color=0,0,0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songs.</a:t>
            </a:r>
            <a:endParaRPr lang="en-US" altLang="zh-CN" sz="1800" dirty="0"/>
          </a:p>
        </p:txBody>
      </p:sp>
      <p:sp>
        <p:nvSpPr>
          <p:cNvPr id="5" name="QC_6_AS.117_1#3bad9c4dd?vop=1&amp;pid=2169fbd2f&amp;color=0,0,0&amp;bbb=1&amp;hb=1"/>
          <p:cNvSpPr/>
          <p:nvPr/>
        </p:nvSpPr>
        <p:spPr>
          <a:xfrm>
            <a:off x="832104" y="231076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细节理解题。根据第二段“Mr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Mitchell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website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Boomy,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Artificial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Intelligence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（AI）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software.”可知，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建立这个名为Boomy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的网站的目的是帮助用户创作自己的歌曲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8_1#e7e884f46?vop=1&amp;pid=2169fbd2f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19_1#e7e884f46.bracket?vop=1&amp;pid=2169fbd2f&amp;color=0,0,0&amp;vpa=57"/>
          <p:cNvSpPr/>
          <p:nvPr/>
        </p:nvSpPr>
        <p:spPr>
          <a:xfrm>
            <a:off x="66669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18_2#e7e884f46.choices?vop=1&amp;pid=2169fbd2f&amp;color=0,0,0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invented.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Bach's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works.</a:t>
            </a:r>
            <a:endParaRPr lang="en-US" altLang="zh-CN" sz="1800" dirty="0"/>
          </a:p>
        </p:txBody>
      </p:sp>
      <p:sp>
        <p:nvSpPr>
          <p:cNvPr id="5" name="QC_6_AS.120_1#e7e884f46?vop=1&amp;pid=2169fbd2f&amp;color=0,0,0&amp;bbb=1&amp;hb=1"/>
          <p:cNvSpPr/>
          <p:nvPr/>
        </p:nvSpPr>
        <p:spPr>
          <a:xfrm>
            <a:off x="832104" y="231076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细节理解题。根据第三段中的the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seconds和第五段中的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Bach-styled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，使用人工智能帮助创作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音乐速度很快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1_1#1a051d712?vop=1&amp;pid=2169fbd2f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inferred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software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2_1#1a051d712.bracket?vop=1&amp;pid=2169fbd2f&amp;color=0,0,0&amp;vpa=58"/>
          <p:cNvSpPr/>
          <p:nvPr/>
        </p:nvSpPr>
        <p:spPr>
          <a:xfrm>
            <a:off x="85846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21_2#1a051d712.choices?vop=1&amp;pid=2169fbd2f&amp;color=0,0,0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expensive.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accessible.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important.</a:t>
            </a:r>
            <a:endParaRPr lang="en-US" altLang="zh-CN" sz="1800" dirty="0"/>
          </a:p>
        </p:txBody>
      </p:sp>
      <p:sp>
        <p:nvSpPr>
          <p:cNvPr id="5" name="QC_6_AS.123_1#1a051d712?vop=1&amp;pid=2169fbd2f&amp;color=0,0,0&amp;bbb=1&amp;hb=1"/>
          <p:cNvSpPr/>
          <p:nvPr/>
        </p:nvSpPr>
        <p:spPr>
          <a:xfrm>
            <a:off x="832104" y="231076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推理判断题。根据最后一段内容可知，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米切尔先生表示人工智能的技术进步使歌曲创作软件变得更便宜。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由此可推知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，目前的音乐创作软件变得更加容易获取了。故选C项。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62999ae0d?vop=1&amp;pid=bae08840e&amp;color=0,0,0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Beethoven,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（compose）,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wrote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deaf.</a:t>
            </a:r>
            <a:endParaRPr lang="en-US" altLang="zh-CN" dirty="0"/>
          </a:p>
        </p:txBody>
      </p:sp>
      <p:sp>
        <p:nvSpPr>
          <p:cNvPr id="3" name="QB_6_AN.5_1#62999ae0d.blank?vop=1&amp;pid=bae08840e&amp;color=0,0,0&amp;vpa=2&amp;bbb=1"/>
          <p:cNvSpPr/>
          <p:nvPr/>
        </p:nvSpPr>
        <p:spPr>
          <a:xfrm>
            <a:off x="3231610" y="1035812"/>
            <a:ext cx="1055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composer</a:t>
            </a:r>
            <a:endParaRPr lang="en-US" altLang="zh-CN" dirty="0"/>
          </a:p>
        </p:txBody>
      </p:sp>
      <p:sp>
        <p:nvSpPr>
          <p:cNvPr id="4" name="QB_6_AS.6_1#62999ae0d?vop=1&amp;pid=bae08840e&amp;color=0,0,0&amp;bbb=1&amp;hb=1"/>
          <p:cNvSpPr/>
          <p:nvPr/>
        </p:nvSpPr>
        <p:spPr>
          <a:xfrm>
            <a:off x="832104" y="190817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句意为：贝多芬，一位著名的作曲家，即使在耳聋后仍创作了许多伟大的音乐作品。分析句子可知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作同位语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，解释说明主语Beethoven，表示“作曲家”，应用名词composer。故填composer。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4_1#591aea939?vop=1&amp;pid=2169fbd2f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5_1#591aea939.bracket?vop=1&amp;pid=2169fbd2f&amp;color=0,0,0&amp;vpa=59"/>
          <p:cNvSpPr/>
          <p:nvPr/>
        </p:nvSpPr>
        <p:spPr>
          <a:xfrm>
            <a:off x="63621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24_2#591aea939.choices?vop=1&amp;pid=2169fbd2f&amp;color=0,0,0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magazine.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report.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advertisement.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brochure.</a:t>
            </a:r>
            <a:endParaRPr lang="en-US" altLang="zh-CN" sz="1800" dirty="0"/>
          </a:p>
        </p:txBody>
      </p:sp>
      <p:sp>
        <p:nvSpPr>
          <p:cNvPr id="5" name="QC_6_AS.126_1#591aea939?vop=1&amp;pid=2169fbd2f&amp;color=0,0,0&amp;bbb=1&amp;hb=1"/>
          <p:cNvSpPr/>
          <p:nvPr/>
        </p:nvSpPr>
        <p:spPr>
          <a:xfrm>
            <a:off x="832104" y="231076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推理判断题。通读全文可知，文章主要介绍了人工智能软件可以帮助用户创作自己的歌曲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。故本文可能来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自一本科学杂志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a3d04274?pid=f2f875a5b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阅读理解B篇</a:t>
            </a:r>
            <a:endParaRPr lang="en-US" altLang="zh-CN" sz="2200" dirty="0"/>
          </a:p>
        </p:txBody>
      </p:sp>
      <p:sp>
        <p:nvSpPr>
          <p:cNvPr id="3" name="QM_5_BD.127_1#f81877fcb?vop=1&amp;pid=9a3d04274&amp;color=0,0,0&amp;bbb=1&amp;hb=1"/>
          <p:cNvSpPr/>
          <p:nvPr/>
        </p:nvSpPr>
        <p:spPr>
          <a:xfrm>
            <a:off x="832104" y="1422400"/>
            <a:ext cx="10533888" cy="472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主题：萨拉·索夫的研究 | 词数：约355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湖南长沙市实验中学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联考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aspects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well-known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investigated,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Sarah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Sauvé,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Lincoln,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real-world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PLOS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adults,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86,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Eine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kleine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Nachtmusik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Mozart,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（无调的）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（旋律的）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Western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phrase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beginning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27_1#f81877fcb?vop=1&amp;pid=9a3d04274&amp;color=0,0,0&amp;bbb=1&amp;hb=1"/>
          <p:cNvSpPr/>
          <p:nvPr/>
        </p:nvSpPr>
        <p:spPr>
          <a:xfrm>
            <a:off x="832104" y="1080000"/>
            <a:ext cx="10533888" cy="4359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phrase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Eine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kleine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Nachtmusik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equally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Steffen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A.Herff,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（认知的）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neuroscientist,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age-related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 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effectively,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stamp,”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insights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disorders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recall.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revealed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neurogenerative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dementia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（痴呆）.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dirty="0"/>
          </a:p>
        </p:txBody>
      </p:sp>
      <p:sp>
        <p:nvSpPr>
          <p:cNvPr id="3" name="QM_5_EX.128_1#f81877fcb?vop=1&amp;pid=9a3d04274&amp;color=0,0,0&amp;bbb=1&amp;hb=1"/>
          <p:cNvSpPr/>
          <p:nvPr/>
        </p:nvSpPr>
        <p:spPr>
          <a:xfrm>
            <a:off x="832104" y="5423155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文章主要介绍了林肯大学的音乐科学家萨拉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索夫的研究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该研究测试了年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龄对现场音乐会中音乐识别能力的影响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还探讨了音乐记忆抗老化的原因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9_1#5ee5bb63b?vop=1&amp;pid=f81877fc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Sarah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Sauvé's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30_1#5ee5bb63b.bracket?vop=1&amp;pid=f81877fcb&amp;color=0,0,0&amp;vpa=60"/>
          <p:cNvSpPr/>
          <p:nvPr/>
        </p:nvSpPr>
        <p:spPr>
          <a:xfrm>
            <a:off x="6466935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29_2#5ee5bb63b.choices?vop=1&amp;pid=f81877fcb&amp;color=0,0,0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investigate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adults.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decline.</a:t>
            </a:r>
            <a:endParaRPr lang="en-US" altLang="zh-CN" sz="1800" dirty="0"/>
          </a:p>
        </p:txBody>
      </p:sp>
      <p:sp>
        <p:nvSpPr>
          <p:cNvPr id="5" name="QC_6_AS.131_1#5ee5bb63b?vop=1&amp;pid=f81877fcb&amp;color=0,0,0&amp;bbb=1&amp;hb=1"/>
          <p:cNvSpPr/>
          <p:nvPr/>
        </p:nvSpPr>
        <p:spPr>
          <a:xfrm>
            <a:off x="832104" y="3141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细节理解题。根据第一段内容可知，萨拉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·索夫研究的主要目的是测试年龄在现场音乐会场景中如何影响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音乐识别能力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2_1#25f83543a?vop=1&amp;pid=f81877fc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Sarah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Sauvé's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33_1#25f83543a.bracket?vop=1&amp;pid=f81877fcb&amp;color=0,0,0&amp;vpa=61"/>
          <p:cNvSpPr/>
          <p:nvPr/>
        </p:nvSpPr>
        <p:spPr>
          <a:xfrm>
            <a:off x="6962235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32_2#25f83543a.choices?vop=1&amp;pid=f81877fcb&amp;color=0,0,0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repeatedly.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themes.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Identify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phrases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previously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encountered.</a:t>
            </a:r>
            <a:endParaRPr lang="en-US" altLang="zh-CN" sz="1800" dirty="0"/>
          </a:p>
        </p:txBody>
      </p:sp>
      <p:sp>
        <p:nvSpPr>
          <p:cNvPr id="5" name="QC_6_AS.134_1#25f83543a?vop=1&amp;pid=f81877fcb&amp;color=0,0,0&amp;bbb=1&amp;hb=1"/>
          <p:cNvSpPr/>
          <p:nvPr/>
        </p:nvSpPr>
        <p:spPr>
          <a:xfrm>
            <a:off x="832104" y="3141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phrase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beginning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piece.”可知，参与者在萨拉·索夫的实验中要识别之前听过的特定旋律乐节。故选D项。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5_1#6cc59a2de?vop=1&amp;pid=f81877fc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age-related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Steffen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Herff?(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36_1#6cc59a2de.bracket?vop=1&amp;pid=f81877fcb&amp;color=0,0,0&amp;vpa=62"/>
          <p:cNvSpPr/>
          <p:nvPr/>
        </p:nvSpPr>
        <p:spPr>
          <a:xfrm>
            <a:off x="9547955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35_2#6cc59a2de.choices?vop=1&amp;pid=f81877fcb&amp;color=0,0,0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flexibility.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strengthen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storage.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impressions.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processing.</a:t>
            </a:r>
            <a:endParaRPr lang="en-US" altLang="zh-CN" sz="1800" dirty="0"/>
          </a:p>
        </p:txBody>
      </p:sp>
      <p:sp>
        <p:nvSpPr>
          <p:cNvPr id="5" name="QC_6_AS.137_1#6cc59a2de?vop=1&amp;pid=f81877fcb&amp;color=0,0,0&amp;bbb=1&amp;hb=1"/>
          <p:cNvSpPr/>
          <p:nvPr/>
        </p:nvSpPr>
        <p:spPr>
          <a:xfrm>
            <a:off x="832104" y="3141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细节理解题。根据第四段中的“Steffen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A.Herff,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neuroscientist,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age-related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memory.”可知，史蒂芬·赫夫认为情感反应会加强记忆存储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音乐记忆能抵抗与年龄相关的衰退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8_1#d4cde6b23?vop=1&amp;pid=f81877fc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39_1#d4cde6b23.bracket?vop=1&amp;pid=f81877fcb&amp;color=0,0,0&amp;vpa=63"/>
          <p:cNvSpPr/>
          <p:nvPr/>
        </p:nvSpPr>
        <p:spPr>
          <a:xfrm>
            <a:off x="65018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38_2#d4cde6b23.choices?vop=1&amp;pid=f81877fcb&amp;color=0,0,0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Age-related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Loss: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Adults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Ageing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Therapies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Dementia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0_1#d4cde6b23?vop=1&amp;pid=f81877fcb&amp;color=0,0,0&amp;bt=1&amp;bbb=1&amp;hb=1"/>
          <p:cNvSpPr/>
          <p:nvPr/>
        </p:nvSpPr>
        <p:spPr>
          <a:xfrm>
            <a:off x="832104" y="1078992"/>
            <a:ext cx="10533888" cy="3148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主旨大意题。通读全文，尤其是第一段中的“The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investigated,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Sarah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Sauvé,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Lincoln,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real-world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concert.”、第三段内容以及第四段中的“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Steffen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.Herff,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neuroscientist,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cognitive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memory.”可知，文章主要介绍了研究证明音乐记忆似乎能抵抗与年龄相关的衰退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，原因是音乐激起的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情感让它在记忆中扎根更深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。由此可知，C项（充满情感的音乐记忆能抵抗衰老的影响）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能概括文章内容，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最适合作文章标题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。故选C项。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长难句分析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dirty="0"/>
          </a:p>
        </p:txBody>
      </p:sp>
      <p:pic>
        <p:nvPicPr>
          <p:cNvPr id="3" name="QC_6_AS.140_2#d4cde6b23?vop=1&amp;pid=f81877fcb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4318000"/>
            <a:ext cx="3511296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S.140_3#d4cde6b23?vop=1&amp;pid=f81877fcb&amp;color=0,0,0&amp;bbb=1&amp;hb=1"/>
          <p:cNvSpPr/>
          <p:nvPr/>
        </p:nvSpPr>
        <p:spPr>
          <a:xfrm>
            <a:off x="832104" y="5461000"/>
            <a:ext cx="10533888" cy="659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三个作品中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每个作品的一段简短旋律乐节会在那个作品的开头被演奏三次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每当参与者在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作品中认出这一主题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就会对其进行记录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35e259ba?pid=f2f875a5b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200" dirty="0"/>
          </a:p>
        </p:txBody>
      </p:sp>
      <p:sp>
        <p:nvSpPr>
          <p:cNvPr id="3" name="QM_5_BD.141_1#63e2134bb?vop=1&amp;pid=935e259ba&amp;color=0,0,0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主题：西蒙的音乐梦 | 词数：约284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13分钟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四川绵阳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期中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crazy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dreaming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bakery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struggled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thought.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plucked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“Honey,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concentrate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Murphy,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absent-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minded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guitar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exchange,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up!”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promise!”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second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Simon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1_1#63e2134bb?vop=1&amp;pid=935e259ba&amp;color=0,0,0&amp;bbb=1&amp;hb=1"/>
          <p:cNvSpPr/>
          <p:nvPr/>
        </p:nvSpPr>
        <p:spPr>
          <a:xfrm>
            <a:off x="832104" y="1080000"/>
            <a:ext cx="10533888" cy="370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.“Thank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Murphy!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kind!”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cried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_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10.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.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Murphy,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guitar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talent.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guitar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Passers-by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hat.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dream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_1#928e3caba?vop=1&amp;pid=bae08840e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（tense）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unexpected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exam.</a:t>
            </a:r>
            <a:endParaRPr lang="en-US" altLang="zh-CN" sz="1800" dirty="0"/>
          </a:p>
        </p:txBody>
      </p:sp>
      <p:sp>
        <p:nvSpPr>
          <p:cNvPr id="3" name="QB_6_AN.8_1#928e3caba.blank?vop=1&amp;pid=bae08840e&amp;color=0,0,0&amp;vpa=3&amp;bbb=1"/>
          <p:cNvSpPr/>
          <p:nvPr/>
        </p:nvSpPr>
        <p:spPr>
          <a:xfrm>
            <a:off x="1548860" y="1037082"/>
            <a:ext cx="827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tension</a:t>
            </a:r>
            <a:endParaRPr lang="en-US" altLang="zh-CN" dirty="0"/>
          </a:p>
        </p:txBody>
      </p:sp>
      <p:sp>
        <p:nvSpPr>
          <p:cNvPr id="4" name="QB_6_AS.9_1#928e3caba?vop=1&amp;pid=bae08840e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句意为：当老师宣布这场突如其来的考试时，教室里的紧张气氛加剧了。此处作主语，应用名词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tension，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“紧张气氛”。故填tension。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42_1#63e2134bb?vop=1&amp;pid=935e259ba&amp;color=0,0,0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西蒙非常喜爱音乐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但因家庭拮据买不起吉他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他的音乐老师墨菲夫人了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把自己的旧吉他送给他并教他弹奏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西蒙很快就掌握了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并开始通过表演吉他来赚钱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最后他不仅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在家乡越来越出名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也离自己成为音乐家的梦想更近了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3_1#30415dcc7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piano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guitar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violin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drum</a:t>
            </a:r>
            <a:endParaRPr lang="en-US" altLang="zh-CN" sz="1800" dirty="0"/>
          </a:p>
        </p:txBody>
      </p:sp>
      <p:sp>
        <p:nvSpPr>
          <p:cNvPr id="3" name="QC_6_AN.144_1#30415dcc7.bracket?vop=1&amp;pid=63e2134bb&amp;color=0,0,0&amp;vpa=64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45_1#30415dcc7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根据第三段中的“I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guitar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Simon.I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，西蒙想要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一把吉他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6_1#d399bf305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dealt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endParaRPr lang="en-US" altLang="zh-CN" sz="1800" dirty="0"/>
          </a:p>
        </p:txBody>
      </p:sp>
      <p:sp>
        <p:nvSpPr>
          <p:cNvPr id="3" name="QC_6_AN.147_1#d399bf305.bracket?vop=1&amp;pid=63e2134bb&amp;color=0,0,0&amp;vpa=65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48_1#d399bf305?vop=1&amp;pid=63e2134bb&amp;color=0,0,0&amp;bbb=1&amp;hb=1"/>
          <p:cNvSpPr/>
          <p:nvPr/>
        </p:nvSpPr>
        <p:spPr>
          <a:xfrm>
            <a:off x="832104" y="1490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根据上文considering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bakery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struggled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，考虑到家庭经济拮据，他最终放弃了这个想法。give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up意为“放弃”；deal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with意为“处理”；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“求助于”；focus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on意为“集中注意力于”。故选A项。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9_1#23fde34af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praised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comforted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refused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ignored</a:t>
            </a:r>
            <a:endParaRPr lang="en-US" altLang="zh-CN" sz="1800" dirty="0"/>
          </a:p>
        </p:txBody>
      </p:sp>
      <p:sp>
        <p:nvSpPr>
          <p:cNvPr id="3" name="QC_6_AN.150_1#23fde34af.bracket?vop=1&amp;pid=63e2134bb&amp;color=0,0,0&amp;vpa=66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51_1#23fde34af?vop=1&amp;pid=63e2134b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根据下文“Honey,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concentrate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studies.People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music.”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妈妈认为西蒙应该专注于学业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，应是拒绝了他。praise意为“表扬”；comfort意为“安慰”；refuse意为“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拒绝”；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ignore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意为“忽略”。故选C项。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2_1#b4634eeba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struggle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survive</a:t>
            </a:r>
            <a:endParaRPr lang="en-US" altLang="zh-CN" sz="1800" dirty="0"/>
          </a:p>
        </p:txBody>
      </p:sp>
      <p:sp>
        <p:nvSpPr>
          <p:cNvPr id="3" name="QC_6_AN.153_1#b4634eeba.bracket?vop=1&amp;pid=63e2134bb&amp;color=0,0,0&amp;vpa=67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54_1#b4634eeba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music.”和but可知，成千上万的人想成为音乐家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，但只有少数人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成功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。succeed意为“成功”；explore意为“探索”；struggle意为“挣扎”；survive意为“生存”。故选A项。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5_1#47fecbb5a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upset</a:t>
            </a:r>
            <a:endParaRPr lang="en-US" altLang="zh-CN" sz="1800" dirty="0"/>
          </a:p>
        </p:txBody>
      </p:sp>
      <p:sp>
        <p:nvSpPr>
          <p:cNvPr id="3" name="QC_6_AN.156_1#47fecbb5a.bracket?vop=1&amp;pid=63e2134bb&amp;color=0,0,0&amp;vpa=68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57_1#47fecbb5a?vop=1&amp;pid=63e2134bb&amp;color=0,0,0&amp;bbb=1"/>
          <p:cNvSpPr/>
          <p:nvPr/>
        </p:nvSpPr>
        <p:spPr>
          <a:xfrm>
            <a:off x="832104" y="1446975"/>
            <a:ext cx="10533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上文提到妈妈拒绝给西蒙买吉他，所以他应是很难过。故选D项。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8_1#ffcad3bb9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excuse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endParaRPr lang="en-US" altLang="zh-CN" sz="1800" dirty="0"/>
          </a:p>
        </p:txBody>
      </p:sp>
      <p:sp>
        <p:nvSpPr>
          <p:cNvPr id="3" name="QC_6_AN.159_1#ffcad3bb9.bracket?vop=1&amp;pid=63e2134bb&amp;color=0,0,0&amp;vpa=69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60_1#ffcad3bb9?vop=1&amp;pid=63e2134b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class.But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exchange,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up!”可知，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老师说出了一个提议。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意为“提议”；apology意为“道歉”；excuse意为“借口”；effort意为“努力”。故选A项。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1_1#4bbdf3eb1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</a:t>
            </a:r>
            <a:endParaRPr lang="en-US" altLang="zh-CN" sz="1800" dirty="0"/>
          </a:p>
        </p:txBody>
      </p:sp>
      <p:sp>
        <p:nvSpPr>
          <p:cNvPr id="3" name="QC_6_AN.162_1#4bbdf3eb1.bracket?vop=1&amp;pid=63e2134bb&amp;color=0,0,0&amp;vpa=70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63_1#4bbdf3eb1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a并结合语境和选项可知，此处指“作为礼物”。tool意为“工具”；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礼物”；surprise意为“惊喜”；request意为“要求”。故选B项。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4_1#f5a0f8d64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trust</a:t>
            </a:r>
            <a:endParaRPr lang="en-US" altLang="zh-CN" sz="1800" dirty="0"/>
          </a:p>
        </p:txBody>
      </p:sp>
      <p:sp>
        <p:nvSpPr>
          <p:cNvPr id="3" name="QC_6_AN.165_1#f5a0f8d64.bracket?vop=1&amp;pid=63e2134bb&amp;color=0,0,0&amp;vpa=7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66_1#f5a0f8d64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promise!”和语境可知，此处指“你必须答应我”。promise意为“承诺；答应”；remind意为“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提醒”；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trust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意为“信任”。故选A项。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7_1#2d577cf2e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explanation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hesitation</a:t>
            </a:r>
            <a:endParaRPr lang="en-US" altLang="zh-CN" sz="1800" dirty="0"/>
          </a:p>
        </p:txBody>
      </p:sp>
      <p:sp>
        <p:nvSpPr>
          <p:cNvPr id="3" name="QC_6_AN.168_1#2d577cf2e.bracket?vop=1&amp;pid=63e2134bb&amp;color=0,0,0&amp;vpa=72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69_1#2d577cf2e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second可知，西蒙毫不犹豫地给出了回答。explanation意为“解释”；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preparation意为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准备”；question意为“怀疑”；hesitation意为“犹豫”。故选D项。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_1#b73b1e23b?vop=1&amp;pid=bae08840e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（conduct）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orchestra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performance.</a:t>
            </a:r>
            <a:endParaRPr lang="en-US" altLang="zh-CN" sz="1800" dirty="0"/>
          </a:p>
        </p:txBody>
      </p:sp>
      <p:sp>
        <p:nvSpPr>
          <p:cNvPr id="3" name="QB_6_AN.11_1#b73b1e23b.blank?vop=1&amp;pid=bae08840e&amp;color=0,0,0&amp;vpa=4&amp;bbb=1"/>
          <p:cNvSpPr/>
          <p:nvPr/>
        </p:nvSpPr>
        <p:spPr>
          <a:xfrm>
            <a:off x="1536160" y="1037082"/>
            <a:ext cx="1081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conductor</a:t>
            </a:r>
            <a:endParaRPr lang="en-US" altLang="zh-CN" dirty="0"/>
          </a:p>
        </p:txBody>
      </p:sp>
      <p:sp>
        <p:nvSpPr>
          <p:cNvPr id="4" name="QB_6_AS.12_1#b73b1e23b?vop=1&amp;pid=bae08840e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句意为：指挥管弦乐队的指挥家挥动指挥棒，开始了演出。此处作主语，根据空后的who可知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，此处应用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conductor，意为“指挥家”。故填conductor。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0_1#e975afe82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delight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astonishment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confusion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</a:t>
            </a:r>
            <a:endParaRPr lang="en-US" altLang="zh-CN" sz="1800" dirty="0"/>
          </a:p>
        </p:txBody>
      </p:sp>
      <p:sp>
        <p:nvSpPr>
          <p:cNvPr id="3" name="QC_6_AN.171_1#e975afe82.bracket?vop=1&amp;pid=63e2134bb&amp;color=0,0,0&amp;vpa=73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72_1#e975afe82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根据上文语境可知，墨菲夫人送给西蒙吉他，西蒙应是很高兴。delight意为“高兴”；astonishment意为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“惊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”；confusion意为“困惑”；doubt意为“怀疑”。故选A项。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3_1#a9794cb3e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fixed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understood</a:t>
            </a:r>
            <a:endParaRPr lang="en-US" altLang="zh-CN" sz="1800" dirty="0"/>
          </a:p>
        </p:txBody>
      </p:sp>
      <p:sp>
        <p:nvSpPr>
          <p:cNvPr id="3" name="QC_6_AN.174_1#a9794cb3e.bracket?vop=1&amp;pid=63e2134bb&amp;color=0,0,0&amp;vpa=74"/>
          <p:cNvSpPr/>
          <p:nvPr/>
        </p:nvSpPr>
        <p:spPr>
          <a:xfrm>
            <a:off x="1349851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75_1#a9794cb3e?vop=1&amp;pid=63e2134b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Murphy和下文“Soon,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talent.”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，西蒙应是很好地掌握了吉他。fix意为“修理”；recognise意为“认出”；master意为“掌握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”；understand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“理解”。故选C项。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6_1#c3993b241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</a:t>
            </a:r>
            <a:endParaRPr lang="en-US" altLang="zh-CN" sz="1800" dirty="0"/>
          </a:p>
        </p:txBody>
      </p:sp>
      <p:sp>
        <p:nvSpPr>
          <p:cNvPr id="3" name="QC_6_AN.177_1#c3993b241.bracket?vop=1&amp;pid=63e2134bb&amp;color=0,0,0&amp;vpa=75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78_1#c3993b241?vop=1&amp;pid=63e2134bb&amp;color=0,0,0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performance可知，他拿着吉他弹奏学过的歌曲。故选C项。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9_1#3da77a99d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dropped</a:t>
            </a:r>
            <a:endParaRPr lang="en-US" altLang="zh-CN" sz="1800" dirty="0"/>
          </a:p>
        </p:txBody>
      </p:sp>
      <p:sp>
        <p:nvSpPr>
          <p:cNvPr id="3" name="QC_6_AN.180_1#3da77a99d.bracket?vop=1&amp;pid=63e2134bb&amp;color=0,0,0&amp;vpa=76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81_1#3da77a99d?vop=1&amp;pid=63e2134b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hat和常识可知，此处指在他的帽子里放钱。pick意为“选择”；gain意为“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获得”；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drop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意为“放下”。故选D项。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2_1#36400271f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sharpened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caught</a:t>
            </a:r>
            <a:endParaRPr lang="en-US" altLang="zh-CN" sz="1800" dirty="0"/>
          </a:p>
        </p:txBody>
      </p:sp>
      <p:sp>
        <p:nvSpPr>
          <p:cNvPr id="3" name="QC_6_AN.183_1#36400271f.bracket?vop=1&amp;pid=63e2134bb&amp;color=0,0,0&amp;vpa=77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84_1#36400271f?vop=1&amp;pid=63e2134bb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根据下文“Finally,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，他赚到了足够的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，说明有更多的人观看了他的表演，catch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eye为固定搭配，意为“引起某人注意”。故选D项。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5_1#e9cf9aad7.choices?vop=1&amp;pid=63e2134b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19170" algn="l"/>
                <a:tab pos="6073140" algn="l"/>
                <a:tab pos="83223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power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</a:t>
            </a:r>
            <a:endParaRPr lang="en-US" altLang="zh-CN" sz="1800" dirty="0"/>
          </a:p>
        </p:txBody>
      </p:sp>
      <p:sp>
        <p:nvSpPr>
          <p:cNvPr id="3" name="QC_6_AN.186_1#e9cf9aad7.bracket?vop=1&amp;pid=63e2134bb&amp;color=0,0,0&amp;vpa=78"/>
          <p:cNvSpPr/>
          <p:nvPr/>
        </p:nvSpPr>
        <p:spPr>
          <a:xfrm>
            <a:off x="13583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87_1#e9cf9aad7?vop=1&amp;pid=63e2134b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根据空前的earn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money和空后的moved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，他在家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乡变得有名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fame为固定搭配，意为“成名；出名”。fame意为“名气”；challenge意为“挑战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c5ca6394a?vop=1&amp;pid=bae08840e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（joy）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competition.</a:t>
            </a:r>
            <a:endParaRPr lang="en-US" altLang="zh-CN" sz="1800" dirty="0"/>
          </a:p>
        </p:txBody>
      </p:sp>
      <p:sp>
        <p:nvSpPr>
          <p:cNvPr id="3" name="QB_6_AN.14_1#c5ca6394a.blank?vop=1&amp;pid=bae08840e&amp;color=0,0,0&amp;vpa=5&amp;bbb=1"/>
          <p:cNvSpPr/>
          <p:nvPr/>
        </p:nvSpPr>
        <p:spPr>
          <a:xfrm>
            <a:off x="3657060" y="1024382"/>
            <a:ext cx="1385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joyous/joyful</a:t>
            </a:r>
            <a:endParaRPr lang="en-US" altLang="zh-CN" dirty="0"/>
          </a:p>
        </p:txBody>
      </p:sp>
      <p:sp>
        <p:nvSpPr>
          <p:cNvPr id="4" name="QB_6_AS.15_1#c5ca6394a?vop=1&amp;pid=bae08840e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句意为：当鲍勃赢得学校比赛时，全班（同学）共享了一个欢乐的时刻。此处修饰名词moment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，应用形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容词形式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，joy的形容词形式为joyous或joyful。故填joyous/joyful。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173c05c3?pid=ff333b1a1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动词进阶练</a:t>
            </a:r>
            <a:endParaRPr lang="en-US" altLang="zh-CN" sz="2200" dirty="0"/>
          </a:p>
        </p:txBody>
      </p:sp>
      <p:sp>
        <p:nvSpPr>
          <p:cNvPr id="3" name="QB_6_BD.16_1#bc0422cae?vop=1&amp;pid=f173c05c3&amp;color=0,0,0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struggled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（finish）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ended.</a:t>
            </a:r>
            <a:endParaRPr lang="en-US" altLang="zh-CN" sz="1800" dirty="0"/>
          </a:p>
        </p:txBody>
      </p:sp>
      <p:sp>
        <p:nvSpPr>
          <p:cNvPr id="4" name="QB_6_AN.17_1#bc0422cae.blank?vop=1&amp;pid=f173c05c3&amp;color=0,0,0&amp;vpa=6&amp;bbb=1"/>
          <p:cNvSpPr/>
          <p:nvPr/>
        </p:nvSpPr>
        <p:spPr>
          <a:xfrm>
            <a:off x="2488660" y="1380490"/>
            <a:ext cx="9794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finish</a:t>
            </a:r>
            <a:endParaRPr lang="en-US" altLang="zh-CN" dirty="0"/>
          </a:p>
        </p:txBody>
      </p:sp>
      <p:sp>
        <p:nvSpPr>
          <p:cNvPr id="5" name="QB_6_AS.18_1#bc0422cae?vop=1&amp;pid=f173c05c3&amp;color=0,0,0&amp;bbb=1&amp;hb=1"/>
          <p:cNvSpPr/>
          <p:nvPr/>
        </p:nvSpPr>
        <p:spPr>
          <a:xfrm>
            <a:off x="832104" y="1833880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句意为：她努力在下课前完成了那道难的数学题。struggle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sth为固定搭配，表示“努力做某事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识拓展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表示“努力做某事”的其他常见表达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strive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cf24c0177?vop=1&amp;pid=f173c05c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coach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（signal）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unexpectedly.</a:t>
            </a:r>
            <a:endParaRPr lang="en-US" altLang="zh-CN" sz="1800" dirty="0"/>
          </a:p>
        </p:txBody>
      </p:sp>
      <p:sp>
        <p:nvSpPr>
          <p:cNvPr id="3" name="QB_6_AN.20_1#cf24c0177.blank?vop=1&amp;pid=f173c05c3&amp;color=0,0,0&amp;vpa=7&amp;bbb=1"/>
          <p:cNvSpPr/>
          <p:nvPr/>
        </p:nvSpPr>
        <p:spPr>
          <a:xfrm>
            <a:off x="2183860" y="1024382"/>
            <a:ext cx="14366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signalled</a:t>
            </a:r>
            <a:endParaRPr lang="en-US" altLang="zh-CN" dirty="0"/>
          </a:p>
        </p:txBody>
      </p:sp>
      <p:sp>
        <p:nvSpPr>
          <p:cNvPr id="4" name="QB_6_AS.21_1#cf24c0177?vop=1&amp;pid=f173c05c3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句意为：在比赛出乎意料地开始前，教练已向运动员们发出了信号。根据语境和before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，此处表示“过去的过去”，应用过去完成时。故填had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signalled。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18309</Words>
  <Application>WPS 演示</Application>
  <PresentationFormat>宽屏</PresentationFormat>
  <Paragraphs>604</Paragraphs>
  <Slides>65</Slides>
  <Notes>61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8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Arial Unicode MS</vt:lpstr>
      <vt:lpstr>等线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2025-11-03T10:07:00Z</dcterms:created>
  <dcterms:modified xsi:type="dcterms:W3CDTF">2025-11-05T10:16:16Z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55176181BFC7428EBD41EBFE60C32868_12</vt:lpwstr>
  </property>
  <property fmtid="{D5CDD505-2E9C-101B-9397-08002B2CF9AE}" pid="3" name="KSOProductBuildVer">
    <vt:lpwstr>2052-12.1.0.22529</vt:lpwstr>
  </property>
</Properties>
</file>